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4" r:id="rId2"/>
    <p:sldId id="304" r:id="rId3"/>
    <p:sldId id="416" r:id="rId4"/>
    <p:sldId id="322" r:id="rId5"/>
    <p:sldId id="355" r:id="rId6"/>
    <p:sldId id="415" r:id="rId7"/>
    <p:sldId id="406" r:id="rId8"/>
    <p:sldId id="412" r:id="rId9"/>
    <p:sldId id="359" r:id="rId10"/>
    <p:sldId id="399" r:id="rId11"/>
    <p:sldId id="401" r:id="rId12"/>
    <p:sldId id="273" r:id="rId13"/>
    <p:sldId id="413" r:id="rId14"/>
    <p:sldId id="391" r:id="rId15"/>
    <p:sldId id="414" r:id="rId16"/>
    <p:sldId id="402" r:id="rId17"/>
    <p:sldId id="403" r:id="rId18"/>
    <p:sldId id="357" r:id="rId19"/>
    <p:sldId id="345" r:id="rId20"/>
    <p:sldId id="407" r:id="rId21"/>
    <p:sldId id="384" r:id="rId22"/>
    <p:sldId id="405" r:id="rId23"/>
    <p:sldId id="346" r:id="rId24"/>
    <p:sldId id="382" r:id="rId25"/>
    <p:sldId id="34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AF5"/>
    <a:srgbClr val="C1FFED"/>
    <a:srgbClr val="F9B3B9"/>
    <a:srgbClr val="F0918E"/>
    <a:srgbClr val="BD7262"/>
    <a:srgbClr val="8ADEF5"/>
    <a:srgbClr val="003A9D"/>
    <a:srgbClr val="F297C3"/>
    <a:srgbClr val="61A6E5"/>
    <a:srgbClr val="F7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1"/>
    <p:restoredTop sz="93694"/>
  </p:normalViewPr>
  <p:slideViewPr>
    <p:cSldViewPr snapToGrid="0" snapToObjects="1" showGuides="1">
      <p:cViewPr>
        <p:scale>
          <a:sx n="111" d="100"/>
          <a:sy n="111" d="100"/>
        </p:scale>
        <p:origin x="144" y="9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4820-E37F-9245-812A-8C2941EBBF6C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FB26-D7FB-1E45-8948-B5EE06A034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05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4343-005F-DA4E-8CE2-D84E76ABEFED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498E-0BA9-4748-85A3-59023D192E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7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안녕 친구들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우리는 졸작팀 편돌이에요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게임 타이틀은 노루막이에요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23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43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C498E-0BA9-4748-85A3-59023D192E9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03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67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8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45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05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10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7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90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898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8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BEA77-FCFD-E34F-8955-12C1E82451E3}" type="datetimeFigureOut">
              <a:rPr kumimoji="1" lang="ko-KR" altLang="en-US" smtClean="0"/>
              <a:t>2016. 11. 28.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84A4D-7F54-BA49-81E9-95E3ECF5A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4" y="6356350"/>
            <a:ext cx="853483" cy="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9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5.wdp"/><Relationship Id="rId13" Type="http://schemas.openxmlformats.org/officeDocument/2006/relationships/image" Target="../media/image8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openxmlformats.org/officeDocument/2006/relationships/image" Target="../media/image9.png"/><Relationship Id="rId17" Type="http://schemas.microsoft.com/office/2007/relationships/hdphoto" Target="../media/hdphoto8.wdp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80" y="1258779"/>
            <a:ext cx="1918010" cy="63310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프로젝트 명</a:t>
            </a:r>
          </a:p>
        </p:txBody>
      </p:sp>
      <p:sp>
        <p:nvSpPr>
          <p:cNvPr id="8" name="평행 사변형[P] 7"/>
          <p:cNvSpPr/>
          <p:nvPr/>
        </p:nvSpPr>
        <p:spPr>
          <a:xfrm>
            <a:off x="2018370" y="1258779"/>
            <a:ext cx="5631367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tx1"/>
                </a:solidFill>
              </a:rPr>
              <a:t>노루막이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평행 사변형[P] 8"/>
          <p:cNvSpPr/>
          <p:nvPr/>
        </p:nvSpPr>
        <p:spPr>
          <a:xfrm>
            <a:off x="278780" y="2530759"/>
            <a:ext cx="1918010" cy="1028413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특징</a:t>
            </a:r>
          </a:p>
        </p:txBody>
      </p:sp>
      <p:sp>
        <p:nvSpPr>
          <p:cNvPr id="10" name="평행 사변형[P] 9"/>
          <p:cNvSpPr/>
          <p:nvPr/>
        </p:nvSpPr>
        <p:spPr>
          <a:xfrm>
            <a:off x="1739590" y="2530759"/>
            <a:ext cx="5590850" cy="1013377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당신의 선택에 반응하는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연속타격 키보드 액션 </a:t>
            </a:r>
            <a:r>
              <a:rPr lang="en-US" altLang="ko-KR" sz="2400" b="1" dirty="0">
                <a:solidFill>
                  <a:schemeClr val="tx1"/>
                </a:solidFill>
              </a:rPr>
              <a:t>RPG</a:t>
            </a:r>
          </a:p>
        </p:txBody>
      </p:sp>
      <p:sp>
        <p:nvSpPr>
          <p:cNvPr id="13" name="평행 사변형[P] 12"/>
          <p:cNvSpPr/>
          <p:nvPr/>
        </p:nvSpPr>
        <p:spPr>
          <a:xfrm>
            <a:off x="278779" y="354378"/>
            <a:ext cx="4445622" cy="910542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</a:rPr>
              <a:t>Team </a:t>
            </a:r>
            <a:r>
              <a:rPr lang="ko-KR" altLang="en-US" sz="4000" dirty="0">
                <a:solidFill>
                  <a:schemeClr val="bg1"/>
                </a:solidFill>
              </a:rPr>
              <a:t>편돌이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029" y="-1895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14" name="평행 사변형[P] 13"/>
          <p:cNvSpPr/>
          <p:nvPr/>
        </p:nvSpPr>
        <p:spPr>
          <a:xfrm>
            <a:off x="278780" y="3549745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서버</a:t>
            </a:r>
          </a:p>
        </p:txBody>
      </p:sp>
      <p:sp>
        <p:nvSpPr>
          <p:cNvPr id="15" name="평행 사변형[P] 14"/>
          <p:cNvSpPr/>
          <p:nvPr/>
        </p:nvSpPr>
        <p:spPr>
          <a:xfrm>
            <a:off x="2044700" y="3549746"/>
            <a:ext cx="8648700" cy="620146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김형준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2013182046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평행 사변형[P] 15"/>
          <p:cNvSpPr/>
          <p:nvPr/>
        </p:nvSpPr>
        <p:spPr>
          <a:xfrm>
            <a:off x="278780" y="4174299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7" name="평행 사변형[P] 16"/>
          <p:cNvSpPr/>
          <p:nvPr/>
        </p:nvSpPr>
        <p:spPr>
          <a:xfrm>
            <a:off x="2043249" y="4174299"/>
            <a:ext cx="8497751" cy="62055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허지훈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2013180055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평행 사변형[P] 17"/>
          <p:cNvSpPr/>
          <p:nvPr/>
        </p:nvSpPr>
        <p:spPr>
          <a:xfrm>
            <a:off x="278780" y="4787967"/>
            <a:ext cx="1918010" cy="63310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클라</a:t>
            </a:r>
          </a:p>
        </p:txBody>
      </p:sp>
      <p:sp>
        <p:nvSpPr>
          <p:cNvPr id="19" name="평행 사변형[P] 18"/>
          <p:cNvSpPr/>
          <p:nvPr/>
        </p:nvSpPr>
        <p:spPr>
          <a:xfrm>
            <a:off x="2032955" y="4787967"/>
            <a:ext cx="8355645" cy="627371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홍승필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게임공학과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2013180056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평행 사변형[P] 20"/>
          <p:cNvSpPr/>
          <p:nvPr/>
        </p:nvSpPr>
        <p:spPr>
          <a:xfrm>
            <a:off x="1880555" y="5415338"/>
            <a:ext cx="8355645" cy="1085475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3200" dirty="0">
                <a:solidFill>
                  <a:schemeClr val="tx1"/>
                </a:solidFill>
              </a:rPr>
              <a:t>신창섭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엔터테인먼트 컴퓨팅학과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2013184042</a:t>
            </a:r>
            <a:endParaRPr lang="is-IS" altLang="ko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평행 사변형[P] 44"/>
          <p:cNvSpPr/>
          <p:nvPr/>
        </p:nvSpPr>
        <p:spPr>
          <a:xfrm>
            <a:off x="278780" y="1885406"/>
            <a:ext cx="1918010" cy="645354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장르  </a:t>
            </a:r>
            <a:endParaRPr kumimoji="1" lang="ko-KR" altLang="en-US" dirty="0"/>
          </a:p>
        </p:txBody>
      </p:sp>
      <p:sp>
        <p:nvSpPr>
          <p:cNvPr id="46" name="평행 사변형[P] 45"/>
          <p:cNvSpPr/>
          <p:nvPr/>
        </p:nvSpPr>
        <p:spPr>
          <a:xfrm>
            <a:off x="2018370" y="1897656"/>
            <a:ext cx="5475249" cy="633103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</a:rPr>
              <a:t>액션 </a:t>
            </a:r>
            <a:r>
              <a:rPr kumimoji="1" lang="en-US" altLang="ko-KR" sz="2800" dirty="0">
                <a:solidFill>
                  <a:schemeClr val="tx1"/>
                </a:solidFill>
              </a:rPr>
              <a:t>MMORPG</a:t>
            </a:r>
            <a:endParaRPr kumimoji="1"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평행 사변형[P] 19"/>
          <p:cNvSpPr/>
          <p:nvPr/>
        </p:nvSpPr>
        <p:spPr>
          <a:xfrm>
            <a:off x="278780" y="5415338"/>
            <a:ext cx="1918010" cy="1085475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기획</a:t>
            </a:r>
            <a:r>
              <a:rPr kumimoji="1" lang="ko-KR" altLang="en-US" sz="2800" dirty="0"/>
              <a:t> </a:t>
            </a:r>
            <a:r>
              <a:rPr kumimoji="1" lang="en-US" altLang="ko-KR" sz="2800" dirty="0" smtClean="0"/>
              <a:t>/</a:t>
            </a:r>
          </a:p>
          <a:p>
            <a:pPr algn="ctr"/>
            <a:r>
              <a:rPr kumimoji="1" lang="ko-KR" altLang="en-US" sz="2800" dirty="0" smtClean="0"/>
              <a:t>그래픽</a:t>
            </a:r>
            <a:endParaRPr kumimoji="1" lang="en-US" altLang="ko-KR" sz="2800" dirty="0" smtClean="0"/>
          </a:p>
        </p:txBody>
      </p:sp>
      <p:sp>
        <p:nvSpPr>
          <p:cNvPr id="22" name="평행 사변형[P] 21"/>
          <p:cNvSpPr/>
          <p:nvPr/>
        </p:nvSpPr>
        <p:spPr>
          <a:xfrm>
            <a:off x="7493620" y="1260258"/>
            <a:ext cx="3775015" cy="633103"/>
          </a:xfrm>
          <a:prstGeom prst="parallelogram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지도교수 서명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평행 사변형[P] 22"/>
          <p:cNvSpPr/>
          <p:nvPr/>
        </p:nvSpPr>
        <p:spPr>
          <a:xfrm>
            <a:off x="7073451" y="1906644"/>
            <a:ext cx="4033820" cy="1652528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45" grpId="0" animBg="1"/>
      <p:bldP spid="46" grpId="0" animBg="1"/>
      <p:bldP spid="20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차별화 가능한 액션 전투 시스템 기획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발열 시스템을 메인으로 한 액션성을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살려줄 수 있는 전투시스템 도입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 smtClean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 smtClean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 smtClean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0" grpId="0"/>
      <p:bldP spid="12" grpId="1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게임의 컨셉과 어울리는 모델 및 애니메이션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빠르게 반응하는 애니메이션과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이를 살려 줄 수 있는 로우폴리 데이터 제작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852830" y="1149348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FFC000"/>
                </a:solidFill>
              </a:rPr>
              <a:t>기획 </a:t>
            </a:r>
            <a:r>
              <a:rPr kumimoji="1" lang="en-US" altLang="ko-KR" sz="4800" b="1" dirty="0">
                <a:solidFill>
                  <a:srgbClr val="FFC000"/>
                </a:solidFill>
              </a:rPr>
              <a:t>/</a:t>
            </a:r>
            <a:r>
              <a:rPr kumimoji="1" lang="ko-KR" altLang="en-US" sz="4800" b="1" dirty="0">
                <a:solidFill>
                  <a:srgbClr val="FFC000"/>
                </a:solidFill>
              </a:rPr>
              <a:t> 그래픽</a:t>
            </a:r>
            <a:endParaRPr kumimoji="1" lang="en-US" altLang="ko-KR" sz="4800" b="1" dirty="0">
              <a:solidFill>
                <a:srgbClr val="FFC00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신창섭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ko-KR" altLang="en-US" sz="3600" b="1" dirty="0">
                <a:solidFill>
                  <a:prstClr val="white"/>
                </a:solidFill>
              </a:rPr>
              <a:t>게임 오브젝트의 스키닝 애니메이션</a:t>
            </a:r>
            <a:endParaRPr kumimoji="1" lang="en-US" altLang="ko-KR" sz="3600" b="1" dirty="0">
              <a:solidFill>
                <a:prstClr val="white"/>
              </a:solidFill>
            </a:endParaRPr>
          </a:p>
          <a:p>
            <a:pPr lvl="0" algn="ctr"/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Mesh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와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bone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으로 이루어진 </a:t>
            </a:r>
            <a:r>
              <a:rPr kumimoji="1" lang="en-US" altLang="ko-KR" sz="3200" b="1" dirty="0">
                <a:solidFill>
                  <a:prstClr val="white">
                    <a:lumMod val="50000"/>
                  </a:prstClr>
                </a:solidFill>
              </a:rPr>
              <a:t>FBX </a:t>
            </a:r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파일을 활용하여</a:t>
            </a:r>
          </a:p>
          <a:p>
            <a:pPr lvl="0" algn="ctr"/>
            <a:r>
              <a:rPr kumimoji="1" lang="ko-KR" altLang="en-US" sz="3200" b="1" dirty="0">
                <a:solidFill>
                  <a:prstClr val="white">
                    <a:lumMod val="50000"/>
                  </a:prstClr>
                </a:solidFill>
              </a:rPr>
              <a:t>움직일 때의 시간에 따른 보간을 하여 애니메이션 출력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75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 smtClean="0">
                <a:solidFill>
                  <a:schemeClr val="bg1"/>
                </a:solidFill>
              </a:rPr>
              <a:t>게임의 연출을 위한 쉐이더 제작</a:t>
            </a:r>
            <a:endParaRPr kumimoji="1" lang="en-US" altLang="ko-KR" sz="36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툰 렌더링 등을 활용하여 만화적인 그래픽 연출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chemeClr val="accent2"/>
                </a:solidFill>
              </a:rPr>
              <a:t>클라이언트</a:t>
            </a:r>
            <a:endParaRPr kumimoji="1" lang="en-US" altLang="ko-KR" sz="4800" b="1" dirty="0">
              <a:solidFill>
                <a:schemeClr val="accent2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허지훈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DirectX 11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을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이용한 프레임워크 자체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DriectX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11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에서 제공하는 파이프 라인을 익혀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게임에 적합한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3D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환경의 프레임워크 제작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1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5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 smtClean="0">
                <a:solidFill>
                  <a:schemeClr val="bg1"/>
                </a:solidFill>
              </a:rPr>
              <a:t>MFC</a:t>
            </a:r>
            <a:r>
              <a:rPr kumimoji="1" lang="ko-KR" altLang="en-US" sz="3600" b="1" dirty="0" smtClean="0">
                <a:solidFill>
                  <a:schemeClr val="bg1"/>
                </a:solidFill>
              </a:rPr>
              <a:t>를 이용한 툴 제작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오브젝트와 네비매쉬</a:t>
            </a: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 트리거박스를</a:t>
            </a:r>
            <a:endParaRPr kumimoji="1" lang="en-US" altLang="ko-KR" sz="3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 smtClean="0">
                <a:solidFill>
                  <a:schemeClr val="bg1">
                    <a:lumMod val="50000"/>
                  </a:schemeClr>
                </a:solidFill>
              </a:rPr>
              <a:t>빠르고 원활하게 제작할 수 있는 툴 제작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204689" y="1149348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00B0F0"/>
                </a:solidFill>
              </a:rPr>
              <a:t>클라이언트</a:t>
            </a:r>
            <a:endParaRPr kumimoji="1" lang="en-US" altLang="ko-KR" sz="4800" b="1" dirty="0">
              <a:solidFill>
                <a:srgbClr val="00B0F0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홍승필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95040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 smtClean="0">
                <a:solidFill>
                  <a:schemeClr val="bg1"/>
                </a:solidFill>
              </a:rPr>
              <a:t>2</a:t>
            </a:r>
            <a:endParaRPr kumimoji="1" lang="en-US" altLang="ko-KR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</a:rPr>
              <a:t>Boost </a:t>
            </a:r>
            <a:r>
              <a:rPr kumimoji="1" lang="en-US" altLang="ko-KR" sz="3600" b="1" dirty="0" err="1">
                <a:solidFill>
                  <a:schemeClr val="bg1"/>
                </a:solidFill>
              </a:rPr>
              <a:t>Asio</a:t>
            </a:r>
            <a:r>
              <a:rPr kumimoji="1" lang="en-US" altLang="ko-KR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라이브러리를 활용한 서버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Boost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</a:rPr>
              <a:t>Asio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외부 라이브러리를 활용하여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최신 개발 트렌드에 맞춰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OS 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와 상관없이 작동하는 서버</a:t>
            </a:r>
            <a:endParaRPr kumimoji="1" lang="en-US" altLang="ko-K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algn="ctr"/>
            <a:r>
              <a:rPr kumimoji="1" lang="ko-KR" altLang="en-US" sz="7200" b="1" dirty="0">
                <a:solidFill>
                  <a:schemeClr val="bg1"/>
                </a:solidFill>
              </a:rPr>
              <a:t>김형준</a:t>
            </a:r>
            <a:endParaRPr kumimoji="1"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70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9714" y="1271592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개발목표</a:t>
            </a:r>
            <a:endParaRPr kumimoji="1"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및 내용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986" y="4021402"/>
            <a:ext cx="109934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</a:rPr>
              <a:t>패킷 통신 최적화를 위한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데드</a:t>
            </a:r>
            <a:r>
              <a:rPr kumimoji="1" lang="ko-KR" altLang="en-US" sz="3600" b="1" dirty="0">
                <a:solidFill>
                  <a:schemeClr val="bg1"/>
                </a:solidFill>
              </a:rPr>
              <a:t> </a:t>
            </a:r>
            <a:r>
              <a:rPr kumimoji="1" lang="ko-KR" altLang="en-US" sz="3600" b="1" dirty="0" err="1">
                <a:solidFill>
                  <a:schemeClr val="bg1"/>
                </a:solidFill>
              </a:rPr>
              <a:t>레커닝</a:t>
            </a:r>
            <a:endParaRPr kumimoji="1"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기존 프레임 당 매 번 전송하던 패킷 전송을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데드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레커닝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기법을 사용하여 통신 </a:t>
            </a:r>
            <a:r>
              <a:rPr kumimoji="1" lang="ko-KR" altLang="en-US" sz="3200" b="1" dirty="0" err="1">
                <a:solidFill>
                  <a:schemeClr val="bg1">
                    <a:lumMod val="50000"/>
                  </a:schemeClr>
                </a:solidFill>
              </a:rPr>
              <a:t>부하량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감소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358577" y="1149348"/>
            <a:ext cx="2954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4800" b="1" dirty="0">
                <a:solidFill>
                  <a:srgbClr val="EEBAF5"/>
                </a:solidFill>
              </a:rPr>
              <a:t>서버</a:t>
            </a:r>
            <a:endParaRPr kumimoji="1" lang="en-US" altLang="ko-KR" sz="4800" b="1" dirty="0">
              <a:solidFill>
                <a:srgbClr val="EEBAF5"/>
              </a:solidFill>
            </a:endParaRPr>
          </a:p>
          <a:p>
            <a:pPr lvl="0" algn="ctr"/>
            <a:r>
              <a:rPr kumimoji="1" lang="ko-KR" altLang="en-US" sz="7200" b="1" dirty="0">
                <a:solidFill>
                  <a:prstClr val="white"/>
                </a:solidFill>
              </a:rPr>
              <a:t>김형준</a:t>
            </a:r>
            <a:endParaRPr kumimoji="1" lang="en-US" altLang="ko-KR" sz="7200" b="1" dirty="0">
              <a:solidFill>
                <a:prstClr val="white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5386511" y="732982"/>
            <a:ext cx="14189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09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683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3273" y="2982723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개발 툴</a:t>
            </a:r>
            <a:endParaRPr kumimoji="1" lang="en-US" altLang="ko-KR" sz="54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0" y="1136064"/>
            <a:ext cx="5207692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visual studio 2015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DirectX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11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Boost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Asio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Library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Trello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( google calendar</a:t>
            </a:r>
            <a:r>
              <a:rPr lang="ko-KR" altLang="en-US" sz="2800" b="1" dirty="0">
                <a:solidFill>
                  <a:schemeClr val="bg1"/>
                </a:solidFill>
              </a:rPr>
              <a:t> 연동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schemeClr val="bg1"/>
                </a:solidFill>
              </a:rPr>
              <a:t>Github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3dsMax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2015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6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6430" y="288465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>
                <a:solidFill>
                  <a:schemeClr val="bg1"/>
                </a:solidFill>
              </a:rPr>
              <a:t>개발일정</a:t>
            </a:r>
            <a:endParaRPr kumimoji="1" lang="en-US" altLang="ko-KR" sz="6000" b="1">
              <a:solidFill>
                <a:schemeClr val="bg1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0" y="876596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495395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649208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03021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6834" y="595014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10647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64460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18273" y="595015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72086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5899" y="595015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79710" y="595015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986" y="201301"/>
            <a:ext cx="7719549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800" b="1" dirty="0">
                <a:solidFill>
                  <a:schemeClr val="bg1"/>
                </a:solidFill>
              </a:rPr>
              <a:t>Project </a:t>
            </a:r>
            <a:r>
              <a:rPr kumimoji="1" lang="ko-KR" altLang="en-US" sz="8800" b="1" dirty="0" smtClean="0">
                <a:solidFill>
                  <a:schemeClr val="bg1"/>
                </a:solidFill>
              </a:rPr>
              <a:t>편돌이</a:t>
            </a:r>
            <a:endParaRPr kumimoji="1" lang="en-US" altLang="ko-KR" sz="8800" b="1" dirty="0" smtClean="0">
              <a:solidFill>
                <a:schemeClr val="bg1"/>
              </a:solidFill>
            </a:endParaRPr>
          </a:p>
          <a:p>
            <a:r>
              <a:rPr kumimoji="1" lang="ko-KR" altLang="en-US" sz="5400" b="1" dirty="0" smtClean="0">
                <a:solidFill>
                  <a:srgbClr val="FFFF00"/>
                </a:solidFill>
              </a:rPr>
              <a:t>연구목적</a:t>
            </a:r>
            <a:endParaRPr kumimoji="1" lang="en-US" altLang="ko-KR" sz="5400" b="1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1193" y="2921760"/>
            <a:ext cx="10880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solidFill>
                  <a:srgbClr val="00B0F0"/>
                </a:solidFill>
              </a:rPr>
              <a:t>MMORPG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규모</a:t>
            </a:r>
            <a:r>
              <a:rPr kumimoji="1" lang="ko-KR" altLang="en-US" sz="3200" b="1" dirty="0" smtClean="0">
                <a:solidFill>
                  <a:schemeClr val="bg1"/>
                </a:solidFill>
              </a:rPr>
              <a:t>의 키보드 조작 기반 </a:t>
            </a:r>
            <a:r>
              <a:rPr kumimoji="1" lang="ko-KR" altLang="en-US" sz="3200" b="1" dirty="0" smtClean="0">
                <a:solidFill>
                  <a:srgbClr val="00B0F0"/>
                </a:solidFill>
              </a:rPr>
              <a:t>액션 </a:t>
            </a:r>
            <a:r>
              <a:rPr kumimoji="1" lang="ko-KR" altLang="en-US" sz="3200" b="1" dirty="0">
                <a:solidFill>
                  <a:srgbClr val="00B0F0"/>
                </a:solidFill>
              </a:rPr>
              <a:t>게임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726" y="383886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게임공학부에서 배운 지식을 활용해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Direct X 11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기반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의 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3D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게임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7726" y="5549950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각 파트에 대한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확실한 역할 분담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을 통해 제대로 된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‘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팀 프로젝트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’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경험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726" y="4694405"/>
            <a:ext cx="11416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mtClean="0">
                <a:solidFill>
                  <a:srgbClr val="00B0F0"/>
                </a:solidFill>
              </a:rPr>
              <a:t>2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천명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이상이 동시에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플레이 할 수 있는 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Boost </a:t>
            </a:r>
            <a:r>
              <a:rPr kumimoji="1" lang="en-US" altLang="ko-KR" sz="2800" b="1" dirty="0" err="1" smtClean="0">
                <a:solidFill>
                  <a:srgbClr val="00B0F0"/>
                </a:solidFill>
              </a:rPr>
              <a:t>Asio</a:t>
            </a:r>
            <a:r>
              <a:rPr kumimoji="1" lang="en-US" altLang="ko-KR" sz="2800" b="1" dirty="0" smtClean="0">
                <a:solidFill>
                  <a:srgbClr val="00B0F0"/>
                </a:solidFill>
              </a:rPr>
              <a:t> </a:t>
            </a:r>
            <a:r>
              <a:rPr kumimoji="1" lang="ko-KR" altLang="en-US" sz="2800" b="1" dirty="0" smtClean="0">
                <a:solidFill>
                  <a:srgbClr val="00B0F0"/>
                </a:solidFill>
              </a:rPr>
              <a:t>서버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제작</a:t>
            </a:r>
            <a:endParaRPr kumimoji="1"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>
            <a:off x="1691114" y="5394891"/>
            <a:ext cx="759866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6263" y="2675060"/>
            <a:ext cx="91165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smtClean="0"/>
              <a:t>마을에서 출발해서 특정 던전의 보스를</a:t>
            </a:r>
            <a:endParaRPr kumimoji="1" lang="en-US" altLang="ko-KR" sz="4000" smtClean="0"/>
          </a:p>
          <a:p>
            <a:pPr algn="ctr"/>
            <a:r>
              <a:rPr kumimoji="1" lang="ko-KR" altLang="en-US" sz="4000" smtClean="0"/>
              <a:t>잡는 것까지의 제작 과정</a:t>
            </a:r>
            <a:endParaRPr kumimoji="1" lang="en-US" altLang="ko-KR" sz="4000" smtClean="0"/>
          </a:p>
          <a:p>
            <a:pPr algn="ctr"/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기획 기간 동안 재미의 검증</a:t>
            </a:r>
            <a:r>
              <a:rPr kumimoji="1" lang="en-US" altLang="ko-KR" sz="2000" smtClean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kumimoji="1" lang="ko-KR" altLang="en-US" sz="2000" smtClean="0">
                <a:solidFill>
                  <a:schemeClr val="bg1">
                    <a:lumMod val="75000"/>
                  </a:schemeClr>
                </a:solidFill>
              </a:rPr>
              <a:t> 기술적 난이도 확인</a:t>
            </a:r>
            <a:endParaRPr kumimoji="1" lang="ko-KR" altLang="en-US" sz="2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삼각형 1"/>
          <p:cNvSpPr/>
          <p:nvPr/>
        </p:nvSpPr>
        <p:spPr>
          <a:xfrm>
            <a:off x="924496" y="4602439"/>
            <a:ext cx="1538515" cy="635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68600" y="5237439"/>
            <a:ext cx="1045029" cy="899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6916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6737" y="5341424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6737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86916" y="5663248"/>
            <a:ext cx="290946" cy="29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2" t="2427" r="13689" b="15915"/>
          <a:stretch/>
        </p:blipFill>
        <p:spPr>
          <a:xfrm>
            <a:off x="3776870" y="4675326"/>
            <a:ext cx="1311965" cy="14709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460504" y="4919939"/>
            <a:ext cx="655983" cy="907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9717375" y="4549201"/>
            <a:ext cx="655983" cy="907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742113" y="4590957"/>
            <a:ext cx="655983" cy="9077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428041" y="5087768"/>
            <a:ext cx="655983" cy="907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53476" y="5479066"/>
            <a:ext cx="655983" cy="9077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9741" l="16915" r="311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639" r="70026" b="49980"/>
          <a:stretch/>
        </p:blipFill>
        <p:spPr>
          <a:xfrm>
            <a:off x="10177028" y="4203379"/>
            <a:ext cx="655983" cy="907774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9674087" y="4963561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9817604" y="5273057"/>
            <a:ext cx="1166191" cy="1086678"/>
          </a:xfrm>
          <a:custGeom>
            <a:avLst/>
            <a:gdLst>
              <a:gd name="connsiteX0" fmla="*/ 0 w 1166191"/>
              <a:gd name="connsiteY0" fmla="*/ 1086678 h 1086678"/>
              <a:gd name="connsiteX1" fmla="*/ 490330 w 1166191"/>
              <a:gd name="connsiteY1" fmla="*/ 636104 h 1086678"/>
              <a:gd name="connsiteX2" fmla="*/ 675861 w 1166191"/>
              <a:gd name="connsiteY2" fmla="*/ 238539 h 1086678"/>
              <a:gd name="connsiteX3" fmla="*/ 1166191 w 1166191"/>
              <a:gd name="connsiteY3" fmla="*/ 0 h 10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191" h="1086678">
                <a:moveTo>
                  <a:pt x="0" y="1086678"/>
                </a:moveTo>
                <a:cubicBezTo>
                  <a:pt x="188843" y="932069"/>
                  <a:pt x="377687" y="777460"/>
                  <a:pt x="490330" y="636104"/>
                </a:cubicBezTo>
                <a:cubicBezTo>
                  <a:pt x="602974" y="494747"/>
                  <a:pt x="563218" y="344556"/>
                  <a:pt x="675861" y="238539"/>
                </a:cubicBezTo>
                <a:cubicBezTo>
                  <a:pt x="788504" y="132522"/>
                  <a:pt x="1166191" y="0"/>
                  <a:pt x="1166191" y="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8" y="4772799"/>
            <a:ext cx="1328563" cy="1137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92" y="100013"/>
            <a:ext cx="2112948" cy="222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500">
                        <a14:foregroundMark x1="53333" y1="19531" x2="51667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" y="275422"/>
            <a:ext cx="1524000" cy="1625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463011" y="1212091"/>
            <a:ext cx="725436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955" y="1913818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2016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41571" y="1913818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kumimoji="1" lang="ko-KR" altLang="en-US" sz="3200" dirty="0" smtClean="0">
                <a:solidFill>
                  <a:schemeClr val="bg1">
                    <a:lumMod val="75000"/>
                  </a:schemeClr>
                </a:solidFill>
              </a:rPr>
              <a:t>월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9766" y="2245076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컨셉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9767" y="4421671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스테이터스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9766" y="3695409"/>
            <a:ext cx="597776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16200" y="2243162"/>
            <a:ext cx="1232329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58855" y="2241247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전투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29407" y="2233587"/>
            <a:ext cx="64178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몬스터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922582" y="296573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레벨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6199" y="2962254"/>
            <a:ext cx="1191871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</a:rPr>
              <a:t>세계관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44770" y="3697826"/>
            <a:ext cx="770796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814278" y="3700243"/>
            <a:ext cx="1110320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마을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46287" y="2231672"/>
            <a:ext cx="672794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23310" y="3702659"/>
            <a:ext cx="88696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던전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5469" y="2239332"/>
            <a:ext cx="67049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78916" y="3690575"/>
            <a:ext cx="147836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지형 오브젝트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218018" y="3692992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이펙트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992454" y="3688158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몬스터 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507794" y="2955293"/>
            <a:ext cx="220329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밸런스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653" y="2976172"/>
            <a:ext cx="596889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</a:rPr>
              <a:t>경험치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05388" y="2969214"/>
            <a:ext cx="71987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캐릭터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71604" y="408805"/>
            <a:ext cx="1096288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시스템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243204" y="408805"/>
            <a:ext cx="1096288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614804" y="408805"/>
            <a:ext cx="109628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리소스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1338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</a:rPr>
              <a:t>퀘스트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96484" y="2958774"/>
            <a:ext cx="619586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아이템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81517" y="2235502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575414" y="2237417"/>
            <a:ext cx="783572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09533" y="2972694"/>
            <a:ext cx="689633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던전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레벨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500004" y="408805"/>
            <a:ext cx="1096288" cy="5631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</a:rPr>
              <a:t>작성완료</a:t>
            </a:r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rgbClr val="00B0F0"/>
                </a:solidFill>
              </a:rPr>
              <a:t>시스템</a:t>
            </a:r>
            <a:endParaRPr kumimoji="1"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8409246" y="3702659"/>
            <a:ext cx="5812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smtClean="0">
                <a:solidFill>
                  <a:schemeClr val="bg1"/>
                </a:solidFill>
              </a:rPr>
              <a:t>UI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845275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</a:rPr>
              <a:t>AI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030582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몬스터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659968" y="2955294"/>
            <a:ext cx="723004" cy="563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드랍</a:t>
            </a:r>
            <a:endParaRPr kumimoji="1"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</a:rPr>
              <a:t>설계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313900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Boost </a:t>
            </a:r>
            <a:r>
              <a:rPr kumimoji="1" lang="en-US" altLang="ko-KR" dirty="0" err="1">
                <a:solidFill>
                  <a:schemeClr val="bg1"/>
                </a:solidFill>
              </a:rPr>
              <a:t>asio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프레임워크 작성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03021" y="4224999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코드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리팩토링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42"/>
          <p:cNvSpPr/>
          <p:nvPr/>
        </p:nvSpPr>
        <p:spPr>
          <a:xfrm>
            <a:off x="3956834" y="4883873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패킷 데드레커닝 </a:t>
            </a:r>
            <a:r>
              <a:rPr kumimoji="1" lang="ko-KR" altLang="en-US" dirty="0">
                <a:solidFill>
                  <a:schemeClr val="bg1"/>
                </a:solidFill>
              </a:rPr>
              <a:t>최적화 작업</a:t>
            </a:r>
          </a:p>
        </p:txBody>
      </p:sp>
      <p:sp>
        <p:nvSpPr>
          <p:cNvPr id="22" name="모서리가 둥근 직사각형 42"/>
          <p:cNvSpPr/>
          <p:nvPr/>
        </p:nvSpPr>
        <p:spPr>
          <a:xfrm>
            <a:off x="6264459" y="5542747"/>
            <a:ext cx="429282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필요한 </a:t>
            </a:r>
            <a:r>
              <a:rPr kumimoji="1" lang="en-US" altLang="ko-KR" dirty="0">
                <a:solidFill>
                  <a:schemeClr val="bg1"/>
                </a:solidFill>
              </a:rPr>
              <a:t>AI </a:t>
            </a:r>
            <a:r>
              <a:rPr kumimoji="1" lang="ko-KR" altLang="en-US" dirty="0">
                <a:solidFill>
                  <a:schemeClr val="bg1"/>
                </a:solidFill>
              </a:rPr>
              <a:t>기능 구현 및 테스트</a:t>
            </a:r>
          </a:p>
        </p:txBody>
      </p:sp>
      <p:sp>
        <p:nvSpPr>
          <p:cNvPr id="23" name="모서리가 둥근 직사각형 42"/>
          <p:cNvSpPr/>
          <p:nvPr/>
        </p:nvSpPr>
        <p:spPr>
          <a:xfrm>
            <a:off x="9725899" y="6201621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03021" y="2907251"/>
            <a:ext cx="3139008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solidFill>
                  <a:schemeClr val="bg1"/>
                </a:solidFill>
              </a:rPr>
              <a:t>클라이언트 동기화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088636" y="3566125"/>
            <a:ext cx="2350661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충돌처리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943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smtClean="0">
                <a:solidFill>
                  <a:schemeClr val="bg1"/>
                </a:solidFill>
              </a:rPr>
              <a:t>클라이언트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kumimoji="1" lang="ko-KR" altLang="en-US" sz="3200" dirty="0" smtClean="0">
                <a:solidFill>
                  <a:schemeClr val="bg1">
                    <a:lumMod val="50000"/>
                  </a:schemeClr>
                </a:solidFill>
              </a:rPr>
              <a:t> 허지훈</a:t>
            </a:r>
            <a:endParaRPr kumimoji="1"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48377"/>
            <a:ext cx="135133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텍스쳐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71682" y="2865668"/>
            <a:ext cx="228515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FBX</a:t>
            </a:r>
            <a:r>
              <a:rPr kumimoji="1" lang="ko-KR" altLang="en-US" sz="2000" dirty="0" smtClean="0">
                <a:solidFill>
                  <a:schemeClr val="bg1"/>
                </a:solidFill>
              </a:rPr>
              <a:t> 임포트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56833" y="3482959"/>
            <a:ext cx="198519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애니메이션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942027" y="4046122"/>
            <a:ext cx="5769063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쉐이더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72085" y="4663413"/>
            <a:ext cx="313900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컨텐츠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추가 작업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72085" y="5246837"/>
            <a:ext cx="3139006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최적화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1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5140"/>
            <a:ext cx="12192000" cy="686314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/>
          <p:cNvCxnSpPr/>
          <p:nvPr/>
        </p:nvCxnSpPr>
        <p:spPr>
          <a:xfrm>
            <a:off x="0" y="1651418"/>
            <a:ext cx="1219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268941" y="333127"/>
            <a:ext cx="4437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ko-KR" altLang="en-US" sz="4000" dirty="0">
                <a:solidFill>
                  <a:prstClr val="white"/>
                </a:solidFill>
              </a:rPr>
              <a:t>클라이언트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en-US" altLang="ko-KR" sz="32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kumimoji="1" lang="ko-KR" altLang="en-US" sz="3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3200" dirty="0" smtClean="0">
                <a:solidFill>
                  <a:prstClr val="white">
                    <a:lumMod val="50000"/>
                  </a:prstClr>
                </a:solidFill>
              </a:rPr>
              <a:t>홍승필</a:t>
            </a:r>
            <a:endParaRPr kumimoji="1" lang="ko-KR" altLang="en-US" sz="3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56834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10647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64460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72086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725899" y="1369837"/>
            <a:ext cx="831382" cy="5631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5394" y="2268579"/>
            <a:ext cx="4292822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툴 작업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18273" y="1369837"/>
            <a:ext cx="831382" cy="56316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79710" y="1369837"/>
            <a:ext cx="831382" cy="56316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8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395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16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49208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12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03021" y="1369836"/>
            <a:ext cx="831382" cy="56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56834" y="3769381"/>
            <a:ext cx="1361615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이동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418273" y="6020584"/>
            <a:ext cx="4292820" cy="5631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최적화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03021" y="3018980"/>
            <a:ext cx="390882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bg1"/>
                </a:solidFill>
              </a:rPr>
              <a:t>프레임워크 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제작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18449" y="4519782"/>
            <a:ext cx="4085019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전투 및 스킬</a:t>
            </a:r>
            <a:r>
              <a:rPr kumimoji="1" lang="en-US" altLang="ko-KR" sz="2400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400" dirty="0" smtClean="0">
                <a:solidFill>
                  <a:schemeClr val="bg1"/>
                </a:solidFill>
              </a:rPr>
              <a:t> 아이템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403468" y="5270183"/>
            <a:ext cx="2287174" cy="5631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</a:rPr>
              <a:t>기타 컨텐츠 작업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1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89389" y="2680683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6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74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575" y="2320934"/>
            <a:ext cx="5391755" cy="3004740"/>
            <a:chOff x="1636574" y="1565574"/>
            <a:chExt cx="8918853" cy="4970336"/>
          </a:xfrm>
        </p:grpSpPr>
        <p:sp>
          <p:nvSpPr>
            <p:cNvPr id="3" name="자유형 2"/>
            <p:cNvSpPr/>
            <p:nvPr/>
          </p:nvSpPr>
          <p:spPr>
            <a:xfrm>
              <a:off x="1656239" y="2637112"/>
              <a:ext cx="4285413" cy="1137468"/>
            </a:xfrm>
            <a:custGeom>
              <a:avLst/>
              <a:gdLst>
                <a:gd name="connsiteX0" fmla="*/ 5647765 w 5647765"/>
                <a:gd name="connsiteY0" fmla="*/ 0 h 1499075"/>
                <a:gd name="connsiteX1" fmla="*/ 4141694 w 5647765"/>
                <a:gd name="connsiteY1" fmla="*/ 363071 h 1499075"/>
                <a:gd name="connsiteX2" fmla="*/ 2729753 w 5647765"/>
                <a:gd name="connsiteY2" fmla="*/ 1492623 h 1499075"/>
                <a:gd name="connsiteX3" fmla="*/ 1411941 w 5647765"/>
                <a:gd name="connsiteY3" fmla="*/ 833718 h 1499075"/>
                <a:gd name="connsiteX4" fmla="*/ 0 w 5647765"/>
                <a:gd name="connsiteY4" fmla="*/ 1035423 h 149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7765" h="1499075">
                  <a:moveTo>
                    <a:pt x="5647765" y="0"/>
                  </a:moveTo>
                  <a:cubicBezTo>
                    <a:pt x="5137897" y="57150"/>
                    <a:pt x="4628029" y="114301"/>
                    <a:pt x="4141694" y="363071"/>
                  </a:cubicBezTo>
                  <a:cubicBezTo>
                    <a:pt x="3655359" y="611841"/>
                    <a:pt x="3184712" y="1414182"/>
                    <a:pt x="2729753" y="1492623"/>
                  </a:cubicBezTo>
                  <a:cubicBezTo>
                    <a:pt x="2274794" y="1571064"/>
                    <a:pt x="1866900" y="909918"/>
                    <a:pt x="1411941" y="833718"/>
                  </a:cubicBezTo>
                  <a:cubicBezTo>
                    <a:pt x="956982" y="757518"/>
                    <a:pt x="478491" y="896470"/>
                    <a:pt x="0" y="103542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636574" y="1565574"/>
              <a:ext cx="8918853" cy="4970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5" name="타원 4"/>
            <p:cNvSpPr/>
            <p:nvPr/>
          </p:nvSpPr>
          <p:spPr>
            <a:xfrm>
              <a:off x="5695022" y="5060847"/>
              <a:ext cx="802859" cy="802859"/>
            </a:xfrm>
            <a:prstGeom prst="ellipse">
              <a:avLst/>
            </a:prstGeom>
            <a:gradFill flip="none" rotWithShape="1">
              <a:gsLst>
                <a:gs pos="0">
                  <a:srgbClr val="FFC000"/>
                </a:gs>
                <a:gs pos="70000">
                  <a:srgbClr val="FFC000"/>
                </a:gs>
                <a:gs pos="83000">
                  <a:schemeClr val="accent4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" name="타원 5"/>
            <p:cNvSpPr/>
            <p:nvPr/>
          </p:nvSpPr>
          <p:spPr>
            <a:xfrm>
              <a:off x="5912631" y="5278907"/>
              <a:ext cx="366738" cy="36673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2740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ultra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8048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4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8706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3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5692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Skill</a:t>
              </a:r>
            </a:p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2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68358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21444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59662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97880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804776" y="1698033"/>
              <a:ext cx="2261747" cy="706571"/>
              <a:chOff x="437805" y="349136"/>
              <a:chExt cx="3485805" cy="108896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37805" y="349136"/>
                <a:ext cx="892232" cy="1088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68586" y="349136"/>
                <a:ext cx="2455024" cy="324195"/>
              </a:xfrm>
              <a:prstGeom prst="rect">
                <a:avLst/>
              </a:prstGeom>
              <a:solidFill>
                <a:srgbClr val="FF0000">
                  <a:alpha val="45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867990" y="1113907"/>
                <a:ext cx="2055620" cy="324196"/>
              </a:xfrm>
              <a:prstGeom prst="rect">
                <a:avLst/>
              </a:prstGeom>
              <a:gradFill flip="none" rotWithShape="1">
                <a:gsLst>
                  <a:gs pos="75000">
                    <a:srgbClr val="FFC000"/>
                  </a:gs>
                  <a:gs pos="76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461355" y="1113906"/>
                <a:ext cx="324196" cy="32419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smtClean="0">
                    <a:solidFill>
                      <a:sysClr val="windowText" lastClr="000000"/>
                    </a:solidFill>
                  </a:rPr>
                  <a:t>2</a:t>
                </a:r>
                <a:endParaRPr kumimoji="1"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457127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720060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468623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217186" y="769211"/>
                <a:ext cx="201386" cy="248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965749" y="769211"/>
                <a:ext cx="201386" cy="248815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61000">
                    <a:schemeClr val="bg1"/>
                  </a:gs>
                </a:gsLst>
                <a:lin ang="0" scaled="1"/>
                <a:tileRect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714312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462875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211438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60001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08564" y="769211"/>
                <a:ext cx="201386" cy="248815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800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756209" y="4900082"/>
              <a:ext cx="2157507" cy="14911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신창섭 </a:t>
              </a:r>
              <a:r>
                <a:rPr kumimoji="1" lang="en-US" altLang="ko-KR" sz="5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너때문에 파티를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           망쳤으니 책임져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010009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Skill</a:t>
              </a:r>
            </a:p>
            <a:p>
              <a:pPr algn="ctr"/>
              <a:r>
                <a:rPr kumimoji="1" lang="en-US" altLang="ko-KR" sz="200" dirty="0" smtClean="0">
                  <a:solidFill>
                    <a:schemeClr val="tx1"/>
                  </a:solidFill>
                </a:rPr>
                <a:t>1</a:t>
              </a:r>
              <a:endParaRPr kumimoji="1" lang="ko-KR" altLang="en-US" sz="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915273" y="5729896"/>
              <a:ext cx="267620" cy="2676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200" dirty="0" smtClean="0">
                  <a:solidFill>
                    <a:prstClr val="black"/>
                  </a:solidFill>
                </a:rPr>
                <a:t>item</a:t>
              </a:r>
              <a:endParaRPr kumimoji="1" lang="en-US" altLang="ko-KR" sz="200" dirty="0">
                <a:solidFill>
                  <a:prstClr val="black"/>
                </a:solidFill>
              </a:endParaRPr>
            </a:p>
            <a:p>
              <a:pPr lvl="0" algn="ctr"/>
              <a:r>
                <a:rPr kumimoji="1" lang="en-US" altLang="ko-KR" sz="200" dirty="0">
                  <a:solidFill>
                    <a:prstClr val="black"/>
                  </a:solidFill>
                </a:rPr>
                <a:t>1</a:t>
              </a:r>
              <a:endParaRPr kumimoji="1" lang="ko-KR" altLang="en-US" sz="200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78625" y="6076430"/>
              <a:ext cx="1806327" cy="2092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김형준 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: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,</a:t>
              </a:r>
              <a:r>
                <a:rPr kumimoji="1" lang="ko-KR" altLang="en-US" sz="600" dirty="0" smtClean="0">
                  <a:solidFill>
                    <a:sysClr val="windowText" lastClr="000000"/>
                  </a:solidFill>
                </a:rPr>
                <a:t> 알겠습니다</a:t>
              </a:r>
              <a:r>
                <a:rPr kumimoji="1" lang="en-US" altLang="ko-KR" sz="600" dirty="0" smtClean="0">
                  <a:solidFill>
                    <a:sysClr val="windowText" lastClr="000000"/>
                  </a:solidFill>
                </a:rPr>
                <a:t>.</a:t>
              </a:r>
              <a:endParaRPr kumimoji="1" lang="ko-KR" altLang="en-US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56209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" dirty="0" smtClean="0">
                  <a:solidFill>
                    <a:sysClr val="windowText" lastClr="000000"/>
                  </a:solidFill>
                </a:rPr>
                <a:t>일반</a:t>
              </a:r>
              <a:endParaRPr kumimoji="1" lang="ko-KR" altLang="en-US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266010" y="4667424"/>
              <a:ext cx="431546" cy="1786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시스템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직선 연결선[R] 41"/>
            <p:cNvCxnSpPr/>
            <p:nvPr/>
          </p:nvCxnSpPr>
          <p:spPr>
            <a:xfrm flipV="1">
              <a:off x="7221444" y="1565574"/>
              <a:ext cx="0" cy="16541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/>
            <p:cNvCxnSpPr/>
            <p:nvPr/>
          </p:nvCxnSpPr>
          <p:spPr>
            <a:xfrm flipH="1" flipV="1">
              <a:off x="7221444" y="3219724"/>
              <a:ext cx="3333983" cy="144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321" y="3319402"/>
              <a:ext cx="813361" cy="917396"/>
            </a:xfrm>
            <a:prstGeom prst="rect">
              <a:avLst/>
            </a:prstGeom>
          </p:spPr>
        </p:pic>
        <p:cxnSp>
          <p:nvCxnSpPr>
            <p:cNvPr id="45" name="직선 연결선[R] 44"/>
            <p:cNvCxnSpPr/>
            <p:nvPr/>
          </p:nvCxnSpPr>
          <p:spPr>
            <a:xfrm flipH="1" flipV="1">
              <a:off x="4448094" y="1944026"/>
              <a:ext cx="1514547" cy="694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/>
            <p:cNvCxnSpPr/>
            <p:nvPr/>
          </p:nvCxnSpPr>
          <p:spPr>
            <a:xfrm flipV="1">
              <a:off x="5962641" y="1565574"/>
              <a:ext cx="0" cy="10731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/>
            <p:cNvCxnSpPr/>
            <p:nvPr/>
          </p:nvCxnSpPr>
          <p:spPr>
            <a:xfrm flipV="1">
              <a:off x="5962641" y="1821029"/>
              <a:ext cx="1258803" cy="817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3057284" y="2971200"/>
              <a:ext cx="776221" cy="776221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5262">
              <a:off x="3390934" y="3354979"/>
              <a:ext cx="776221" cy="77622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86868">
              <a:off x="3222027" y="3744897"/>
              <a:ext cx="776221" cy="776221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2821836" y="3957719"/>
              <a:ext cx="776221" cy="776221"/>
            </a:xfrm>
            <a:prstGeom prst="rect">
              <a:avLst/>
            </a:prstGeom>
          </p:spPr>
        </p:pic>
        <p:sp>
          <p:nvSpPr>
            <p:cNvPr id="52" name="호 51"/>
            <p:cNvSpPr/>
            <p:nvPr/>
          </p:nvSpPr>
          <p:spPr>
            <a:xfrm rot="4829520">
              <a:off x="1786879" y="2941255"/>
              <a:ext cx="2130901" cy="1126952"/>
            </a:xfrm>
            <a:prstGeom prst="arc">
              <a:avLst/>
            </a:prstGeom>
            <a:solidFill>
              <a:srgbClr val="FFFF00">
                <a:alpha val="78000"/>
              </a:srgbClr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566320" y="2620918"/>
              <a:ext cx="626591" cy="643702"/>
              <a:chOff x="5198934" y="2363113"/>
              <a:chExt cx="1528437" cy="1570175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56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5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7" b="98519" l="1341" r="98902">
                          <a14:foregroundMark x1="36585" y1="60988" x2="54146" y2="78272"/>
                          <a14:foregroundMark x1="60610" y1="93580" x2="59634" y2="83333"/>
                          <a14:foregroundMark x1="59146" y1="95802" x2="62927" y2="95062"/>
                          <a14:foregroundMark x1="32195" y1="85309" x2="32195" y2="77407"/>
                          <a14:foregroundMark x1="4878" y1="89753" x2="23293" y2="82346"/>
                          <a14:foregroundMark x1="20976" y1="74815" x2="35122" y2="68395"/>
                          <a14:foregroundMark x1="21585" y1="61728" x2="26220" y2="65185"/>
                          <a14:foregroundMark x1="22195" y1="53704" x2="18902" y2="32099"/>
                          <a14:foregroundMark x1="37439" y1="56420" x2="33415" y2="561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5054" y="2926169"/>
              <a:ext cx="1035291" cy="1022666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5479463" y="2415900"/>
              <a:ext cx="626591" cy="643702"/>
              <a:chOff x="5198934" y="2363113"/>
              <a:chExt cx="1528437" cy="1570175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5283447" y="3133188"/>
                <a:ext cx="800100" cy="8001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100" dirty="0" smtClean="0">
                    <a:solidFill>
                      <a:srgbClr val="FF0000"/>
                    </a:solidFill>
                  </a:rPr>
                  <a:t>Fever</a:t>
                </a:r>
                <a:endParaRPr kumimoji="1" lang="ko-KR" altLang="en-US" sz="1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5" r="17971"/>
              <a:stretch/>
            </p:blipFill>
            <p:spPr>
              <a:xfrm>
                <a:off x="5438606" y="2363113"/>
                <a:ext cx="1288765" cy="1286465"/>
              </a:xfrm>
              <a:prstGeom prst="rect">
                <a:avLst/>
              </a:prstGeom>
            </p:spPr>
          </p:pic>
          <p:sp>
            <p:nvSpPr>
              <p:cNvPr id="61" name="TextBox 8"/>
              <p:cNvSpPr txBox="1"/>
              <p:nvPr/>
            </p:nvSpPr>
            <p:spPr>
              <a:xfrm>
                <a:off x="5198934" y="2415959"/>
                <a:ext cx="1003848" cy="931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900" dirty="0" smtClean="0">
                    <a:solidFill>
                      <a:srgbClr val="FF0000"/>
                    </a:solidFill>
                  </a:rPr>
                  <a:t>2</a:t>
                </a:r>
                <a:endParaRPr kumimoji="1" lang="ko-KR" altLang="en-US" sz="9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30" b="98481" l="1792" r="89932">
                          <a14:backgroundMark x1="22270" y1="62033" x2="27304" y2="51402"/>
                          <a14:backgroundMark x1="57765" y1="65537" x2="85751" y2="66238"/>
                          <a14:backgroundMark x1="39078" y1="66005" x2="42833" y2="74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624" y="4131021"/>
              <a:ext cx="1958139" cy="143017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941" b="99908" l="1985" r="98321">
                          <a14:backgroundMark x1="69847" y1="76987" x2="88931" y2="91682"/>
                          <a14:backgroundMark x1="73969" y1="60074" x2="94198" y2="76617"/>
                          <a14:backgroundMark x1="49008" y1="73013" x2="49160" y2="84843"/>
                          <a14:backgroundMark x1="17863" y1="89372" x2="55115" y2="86229"/>
                          <a14:backgroundMark x1="64046" y1="88262" x2="64733" y2="95564"/>
                          <a14:backgroundMark x1="64198" y1="86414" x2="64198" y2="89187"/>
                          <a14:backgroundMark x1="56641" y1="85860" x2="44656" y2="86044"/>
                          <a14:backgroundMark x1="54122" y1="83734" x2="54122" y2="83734"/>
                          <a14:backgroundMark x1="62977" y1="21257" x2="62977" y2="212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917" y="1928625"/>
              <a:ext cx="2413807" cy="1993694"/>
            </a:xfrm>
            <a:prstGeom prst="rect">
              <a:avLst/>
            </a:prstGeom>
          </p:spPr>
        </p:pic>
        <p:sp>
          <p:nvSpPr>
            <p:cNvPr id="64" name="번개[L] 63"/>
            <p:cNvSpPr/>
            <p:nvPr/>
          </p:nvSpPr>
          <p:spPr>
            <a:xfrm rot="20700000">
              <a:off x="6916746" y="3173951"/>
              <a:ext cx="2000264" cy="1866368"/>
            </a:xfrm>
            <a:prstGeom prst="lightningBolt">
              <a:avLst/>
            </a:prstGeom>
            <a:gradFill flip="none" rotWithShape="1">
              <a:gsLst>
                <a:gs pos="0">
                  <a:srgbClr val="00B0F0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8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726327" y="4170677"/>
              <a:ext cx="1010802" cy="40729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궁극기</a:t>
              </a:r>
              <a:r>
                <a:rPr lang="en-US" altLang="ko-KR" sz="1000" b="1" cap="none" spc="0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!</a:t>
              </a:r>
              <a:endParaRPr lang="en-US" altLang="ko-KR" sz="1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06652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417031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77539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514029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5479850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406652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>
                  <a:solidFill>
                    <a:sysClr val="windowText" lastClr="000000"/>
                  </a:solidFill>
                </a:rPr>
                <a:t>D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4417031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F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77539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Q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514029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W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5479850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E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655803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908544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7266908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7631807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7971363" y="5604654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655803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1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6908544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7266908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3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7631807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4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7971363" y="5969880"/>
              <a:ext cx="155438" cy="1554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dirty="0" smtClean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980313" y="2391197"/>
              <a:ext cx="1491126" cy="5174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500" dirty="0" smtClean="0">
                  <a:solidFill>
                    <a:sysClr val="windowText" lastClr="000000"/>
                  </a:solidFill>
                </a:rPr>
                <a:t>무덤 훼손</a:t>
              </a:r>
              <a:endParaRPr kumimoji="1" lang="en-US" altLang="ko-KR" sz="500" dirty="0" smtClean="0">
                <a:solidFill>
                  <a:sysClr val="windowText" lastClr="000000"/>
                </a:solidFill>
              </a:endParaRPr>
            </a:p>
            <a:p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마을의 무덤을 훼손시키고 있는 마물을 잡아라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(0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/</a:t>
              </a:r>
              <a:r>
                <a:rPr kumimoji="1" lang="ko-KR" altLang="en-US" sz="100" dirty="0" smtClean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ko-KR" sz="100" dirty="0" smtClean="0">
                  <a:solidFill>
                    <a:sysClr val="windowText" lastClr="000000"/>
                  </a:solidFill>
                </a:rPr>
                <a:t>1)</a:t>
              </a:r>
              <a:endParaRPr kumimoji="1" lang="ko-KR" altLang="en-US" sz="5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44" b="89776" l="0" r="100000">
                          <a14:foregroundMark x1="89457" y1="64377" x2="88978" y2="71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4458">
              <a:off x="4026423" y="4492321"/>
              <a:ext cx="776221" cy="776221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292" b="99096" l="1546" r="97423">
                          <a14:foregroundMark x1="64605" y1="17571" x2="65120" y2="25452"/>
                          <a14:foregroundMark x1="34536" y1="81525" x2="38832" y2="92636"/>
                          <a14:backgroundMark x1="28351" y1="88372" x2="31271" y2="91602"/>
                          <a14:backgroundMark x1="42612" y1="69121" x2="42268" y2="74806"/>
                          <a14:backgroundMark x1="66495" y1="85917" x2="66495" y2="94444"/>
                          <a14:backgroundMark x1="49313" y1="74806" x2="51718" y2="68734"/>
                          <a14:backgroundMark x1="44158" y1="86951" x2="44158" y2="8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67" y="2975152"/>
              <a:ext cx="902471" cy="1200192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03451">
              <a:off x="4431316" y="4336263"/>
              <a:ext cx="1865461" cy="414501"/>
            </a:xfrm>
            <a:prstGeom prst="rect">
              <a:avLst/>
            </a:prstGeom>
          </p:spPr>
        </p:pic>
      </p:grp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6096000" y="1550894"/>
            <a:ext cx="4837478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>
                <a:solidFill>
                  <a:srgbClr val="00B0F0"/>
                </a:solidFill>
              </a:rPr>
              <a:t>키보드 조작</a:t>
            </a:r>
            <a:r>
              <a:rPr kumimoji="1" lang="ko-KR" altLang="en-US" sz="2400" b="1" dirty="0" smtClean="0"/>
              <a:t> 기반 액션</a:t>
            </a:r>
            <a:r>
              <a:rPr kumimoji="1" lang="en-US" altLang="ko-KR" sz="2400" b="1" dirty="0" smtClean="0"/>
              <a:t> MMORPG</a:t>
            </a:r>
            <a:endParaRPr kumimoji="1" lang="ko-KR" altLang="en-US" b="1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6096000" y="2411688"/>
            <a:ext cx="51828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당신의 모든 행동은 </a:t>
            </a:r>
            <a:r>
              <a:rPr kumimoji="1" lang="ko-KR" altLang="en-US" sz="2400" b="1" dirty="0" smtClean="0">
                <a:solidFill>
                  <a:srgbClr val="00B0F0"/>
                </a:solidFill>
              </a:rPr>
              <a:t>의미</a:t>
            </a:r>
            <a:r>
              <a:rPr kumimoji="1" lang="ko-KR" altLang="en-US" sz="2400" b="1" dirty="0" smtClean="0"/>
              <a:t>가 있다</a:t>
            </a:r>
            <a:r>
              <a:rPr kumimoji="1" lang="en-US" altLang="ko-KR" sz="2400" b="1" dirty="0" smtClean="0"/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24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공격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방어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지원 행위를 통해 자원 획득</a:t>
            </a:r>
            <a:endParaRPr kumimoji="1"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획득한 자원을 통해 강력한 궁극기 사용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텍스트 상자 95"/>
          <p:cNvSpPr txBox="1"/>
          <p:nvPr/>
        </p:nvSpPr>
        <p:spPr>
          <a:xfrm>
            <a:off x="6096000" y="4633176"/>
            <a:ext cx="5455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400" b="1" dirty="0" smtClean="0"/>
              <a:t>쉴 틈 없는 공격을 통한 액션의 즐거움</a:t>
            </a:r>
            <a:endParaRPr kumimoji="1" lang="en-US" altLang="ko-KR" sz="2400" b="1" dirty="0" smtClean="0"/>
          </a:p>
          <a:p>
            <a:pPr>
              <a:lnSpc>
                <a:spcPct val="200000"/>
              </a:lnSpc>
            </a:pP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발열</a:t>
            </a:r>
            <a:r>
              <a:rPr kumimoji="1"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궁극기을 통해 </a:t>
            </a:r>
            <a:r>
              <a:rPr kumimoji="1" lang="ko-KR" altLang="en-US" b="1" dirty="0" smtClean="0">
                <a:solidFill>
                  <a:srgbClr val="00B0F0"/>
                </a:solidFill>
              </a:rPr>
              <a:t>공격의 즐거움</a:t>
            </a:r>
            <a:r>
              <a:rPr kumimoji="1" lang="ko-KR" altLang="en-US" b="1" dirty="0" smtClean="0">
                <a:solidFill>
                  <a:schemeClr val="bg1">
                    <a:lumMod val="50000"/>
                  </a:schemeClr>
                </a:solidFill>
              </a:rPr>
              <a:t> 구현</a:t>
            </a:r>
            <a:endParaRPr kumimoji="1"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1656239" y="2637112"/>
            <a:ext cx="4285413" cy="1137468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1636574" y="1565574"/>
            <a:ext cx="8918853" cy="49703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5" name="타원 4"/>
          <p:cNvSpPr/>
          <p:nvPr/>
        </p:nvSpPr>
        <p:spPr>
          <a:xfrm>
            <a:off x="5695022" y="5060847"/>
            <a:ext cx="802859" cy="802859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5912631" y="5278907"/>
            <a:ext cx="366738" cy="3667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740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ultra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048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4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18706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3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692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2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68358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21444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59662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97880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04776" y="1698033"/>
            <a:ext cx="2261747" cy="706571"/>
            <a:chOff x="437805" y="349136"/>
            <a:chExt cx="3485805" cy="1088967"/>
          </a:xfrm>
        </p:grpSpPr>
        <p:sp>
          <p:nvSpPr>
            <p:cNvPr id="17" name="직사각형 16"/>
            <p:cNvSpPr/>
            <p:nvPr/>
          </p:nvSpPr>
          <p:spPr>
            <a:xfrm>
              <a:off x="437805" y="349136"/>
              <a:ext cx="892232" cy="108896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8586" y="349136"/>
              <a:ext cx="2455024" cy="324195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67990" y="1113907"/>
              <a:ext cx="2055620" cy="324196"/>
            </a:xfrm>
            <a:prstGeom prst="rect">
              <a:avLst/>
            </a:prstGeom>
            <a:gradFill flip="none" rotWithShape="1">
              <a:gsLst>
                <a:gs pos="75000">
                  <a:srgbClr val="FFC000"/>
                </a:gs>
                <a:gs pos="76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61355" y="1113906"/>
              <a:ext cx="324196" cy="3241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>
                  <a:solidFill>
                    <a:sysClr val="windowText" lastClr="000000"/>
                  </a:solidFill>
                </a:rPr>
                <a:t>2</a:t>
              </a:r>
              <a:endParaRPr kumimoji="1"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57127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720060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68623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17186" y="769211"/>
              <a:ext cx="201386" cy="24881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65749" y="769211"/>
              <a:ext cx="201386" cy="248815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14312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62875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11438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60001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08564" y="769211"/>
              <a:ext cx="201386" cy="248815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756209" y="4900082"/>
            <a:ext cx="2157507" cy="149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0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너때문에 파티를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           망쳤으니 책임져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10009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700" dirty="0" smtClean="0">
                <a:solidFill>
                  <a:schemeClr val="tx1"/>
                </a:solidFill>
              </a:rPr>
              <a:t>1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15273" y="5729896"/>
            <a:ext cx="267620" cy="267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700" dirty="0" smtClean="0">
                <a:solidFill>
                  <a:prstClr val="black"/>
                </a:solidFill>
              </a:rPr>
              <a:t>item</a:t>
            </a:r>
            <a:endParaRPr kumimoji="1" lang="en-US" altLang="ko-KR" sz="7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700" dirty="0">
                <a:solidFill>
                  <a:prstClr val="black"/>
                </a:solidFill>
              </a:rPr>
              <a:t>1</a:t>
            </a:r>
            <a:endParaRPr kumimoji="1" lang="ko-KR" altLang="en-US" sz="7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625" y="6076430"/>
            <a:ext cx="1806327" cy="2092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05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05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56209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6010" y="4667424"/>
            <a:ext cx="431546" cy="178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221444" y="1565574"/>
            <a:ext cx="0" cy="1654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221444" y="3219724"/>
            <a:ext cx="3333983" cy="1447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1" y="3319402"/>
            <a:ext cx="813361" cy="917396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4448094" y="1944026"/>
            <a:ext cx="1514547" cy="6947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62641" y="1565574"/>
            <a:ext cx="0" cy="10731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62641" y="1821029"/>
            <a:ext cx="1258803" cy="817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057284" y="2971200"/>
            <a:ext cx="776221" cy="7762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3390934" y="3354979"/>
            <a:ext cx="776221" cy="776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3222027" y="3744897"/>
            <a:ext cx="776221" cy="77622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821836" y="3957719"/>
            <a:ext cx="776221" cy="776221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1786879" y="2941255"/>
            <a:ext cx="2130901" cy="1126952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grpSp>
        <p:nvGrpSpPr>
          <p:cNvPr id="53" name="그룹 52"/>
          <p:cNvGrpSpPr/>
          <p:nvPr/>
        </p:nvGrpSpPr>
        <p:grpSpPr>
          <a:xfrm>
            <a:off x="2600969" y="2620918"/>
            <a:ext cx="591945" cy="643702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54" y="2926169"/>
            <a:ext cx="1035291" cy="102266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514112" y="2415900"/>
            <a:ext cx="591945" cy="643702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6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19772" y="2415960"/>
              <a:ext cx="762175" cy="75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24" y="4131021"/>
            <a:ext cx="1958139" cy="143017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17" y="1928625"/>
            <a:ext cx="2413807" cy="1993694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6916746" y="3173951"/>
            <a:ext cx="2000264" cy="1866368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65" name="직사각형 64"/>
          <p:cNvSpPr/>
          <p:nvPr/>
        </p:nvSpPr>
        <p:spPr>
          <a:xfrm>
            <a:off x="8755460" y="4170677"/>
            <a:ext cx="9525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1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1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06652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417031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77539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14029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79850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06652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17031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77539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14029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79850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55803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08544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266908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631807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971363" y="5604654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55803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908544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266908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631807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971363" y="5969880"/>
            <a:ext cx="155438" cy="15543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80313" y="2391197"/>
            <a:ext cx="1491126" cy="5174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0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5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5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설명선 1[L] 87"/>
          <p:cNvSpPr/>
          <p:nvPr/>
        </p:nvSpPr>
        <p:spPr>
          <a:xfrm>
            <a:off x="7314672" y="5540205"/>
            <a:ext cx="3156766" cy="638468"/>
          </a:xfrm>
          <a:prstGeom prst="borderCallout1">
            <a:avLst>
              <a:gd name="adj1" fmla="val -13516"/>
              <a:gd name="adj2" fmla="val 81547"/>
              <a:gd name="adj3" fmla="val -55672"/>
              <a:gd name="adj4" fmla="val 7083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다른 유저가 </a:t>
            </a:r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시선을 끄는 동안 쌓인 발열을 모두 소모하여 </a:t>
            </a:r>
            <a:r>
              <a:rPr kumimoji="1" lang="ko-KR" altLang="en-US" sz="1200" b="1" smtClean="0">
                <a:solidFill>
                  <a:sysClr val="windowText" lastClr="000000"/>
                </a:solidFill>
              </a:rPr>
              <a:t>강력한 공격 실행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4026423" y="4492321"/>
            <a:ext cx="776221" cy="776221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67" y="2975152"/>
            <a:ext cx="902471" cy="120019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4431316" y="4336263"/>
            <a:ext cx="1865461" cy="414501"/>
          </a:xfrm>
          <a:prstGeom prst="rect">
            <a:avLst/>
          </a:prstGeom>
        </p:spPr>
      </p:pic>
      <p:sp>
        <p:nvSpPr>
          <p:cNvPr id="93" name="설명선 1[L] 92"/>
          <p:cNvSpPr/>
          <p:nvPr/>
        </p:nvSpPr>
        <p:spPr>
          <a:xfrm>
            <a:off x="1849042" y="2652808"/>
            <a:ext cx="2973659" cy="520740"/>
          </a:xfrm>
          <a:prstGeom prst="borderCallout1">
            <a:avLst>
              <a:gd name="adj1" fmla="val 118487"/>
              <a:gd name="adj2" fmla="val 90728"/>
              <a:gd name="adj3" fmla="val 138029"/>
              <a:gd name="adj4" fmla="val 129249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아군이 위험에 처하자 빠르게 달려와</a:t>
            </a:r>
            <a:endParaRPr kumimoji="1" lang="en-US" altLang="ko-KR" sz="11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100" b="1" dirty="0" smtClean="0">
                <a:solidFill>
                  <a:sysClr val="windowText" lastClr="000000"/>
                </a:solidFill>
              </a:rPr>
              <a:t>적의 공격을 방어하고 발열을 획득</a:t>
            </a:r>
            <a:endParaRPr kumimoji="1"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설명선 1[L] 93"/>
          <p:cNvSpPr/>
          <p:nvPr/>
        </p:nvSpPr>
        <p:spPr>
          <a:xfrm>
            <a:off x="7324478" y="1718837"/>
            <a:ext cx="3132798" cy="573331"/>
          </a:xfrm>
          <a:prstGeom prst="borderCallout1">
            <a:avLst>
              <a:gd name="adj1" fmla="val 121371"/>
              <a:gd name="adj2" fmla="val 25145"/>
              <a:gd name="adj3" fmla="val 177025"/>
              <a:gd name="adj4" fmla="val 391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보스의 높은 방어력으로 일정 발열</a:t>
            </a:r>
            <a:endParaRPr kumimoji="1" lang="en-US" altLang="ko-KR" sz="1200" b="1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b="1" dirty="0" smtClean="0">
                <a:solidFill>
                  <a:sysClr val="windowText" lastClr="000000"/>
                </a:solidFill>
              </a:rPr>
              <a:t>이하의 공격은 효과를 발휘하지 못함</a:t>
            </a:r>
            <a:endParaRPr kumimoji="1" lang="ko-KR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소개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8" y="354378"/>
            <a:ext cx="9170021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>
                <a:solidFill>
                  <a:schemeClr val="bg1"/>
                </a:solidFill>
              </a:rPr>
              <a:t>키보드 조작에서 느끼는 타격감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610560" y="1631576"/>
            <a:ext cx="778770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적 타격 시 확실한 리액션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사망 시 랙돌화를 통한 호쾌한 전투 액션 구현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여러 적 타격 시 역경직을 통한 타격감 구체화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610560" y="3316941"/>
            <a:ext cx="975459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역동적인 카메라 움직임</a:t>
            </a:r>
            <a:endParaRPr kumimoji="1" lang="en-US" altLang="ko-KR" sz="3600" dirty="0"/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FOV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의 변화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화면 진동 등을 통한 역동적인 카메라 움직임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  플레이어가 주인공 자체가 된 듯한 착각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10560" y="5002306"/>
            <a:ext cx="95830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조작의 즉각성</a:t>
            </a:r>
            <a:endParaRPr kumimoji="1" lang="en-US" altLang="ko-KR" sz="3600"/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플레이어의 조작에 즉시 반응하는 액션</a:t>
            </a:r>
            <a:endParaRPr kumimoji="1" lang="en-US" altLang="ko-KR" sz="280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2800">
                <a:solidFill>
                  <a:schemeClr val="bg1">
                    <a:lumMod val="50000"/>
                  </a:schemeClr>
                </a:solidFill>
              </a:rPr>
              <a:t>  디테일한 보스전을 통해 한계까지 치고 빠지는 재미 구축</a:t>
            </a:r>
          </a:p>
        </p:txBody>
      </p:sp>
    </p:spTree>
    <p:extLst>
      <p:ext uri="{BB962C8B-B14F-4D97-AF65-F5344CB8AC3E}">
        <p14:creationId xmlns:p14="http://schemas.microsoft.com/office/powerpoint/2010/main" val="19774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평행 사변형[P] 94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게임 목표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2250233" y="2360706"/>
            <a:ext cx="769152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dirty="0" smtClean="0"/>
              <a:t>노루막이</a:t>
            </a:r>
            <a:endParaRPr kumimoji="1" lang="en-US" altLang="ko-KR" sz="8800" dirty="0" smtClean="0"/>
          </a:p>
          <a:p>
            <a:pPr algn="ctr"/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더는 갈 데 없는 산의 막다른 꼭대기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AppleGothic" charset="-127"/>
              </a:rPr>
              <a:t>.</a:t>
            </a:r>
          </a:p>
          <a:p>
            <a:pPr algn="ctr"/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네이버 국어사전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482123" y="3103419"/>
            <a:ext cx="11227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 smtClean="0"/>
              <a:t>신비한 종족 노루막이가 되어</a:t>
            </a:r>
            <a:endParaRPr kumimoji="1" lang="en-US" altLang="ko-KR" sz="3600" dirty="0" smtClean="0"/>
          </a:p>
          <a:p>
            <a:pPr algn="ctr"/>
            <a:r>
              <a:rPr kumimoji="1" lang="ko-KR" altLang="en-US" sz="3600" dirty="0" smtClean="0"/>
              <a:t>위기에 빠진 행성 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미리내</a:t>
            </a:r>
            <a:r>
              <a:rPr kumimoji="1" lang="en-US" altLang="ko-KR" sz="3600" dirty="0" smtClean="0"/>
              <a:t>’</a:t>
            </a:r>
            <a:r>
              <a:rPr kumimoji="1" lang="ko-KR" altLang="en-US" sz="3600" dirty="0" smtClean="0"/>
              <a:t>를 구할 위대한 용사가 되자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64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궁극기 시스템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720763" y="1304790"/>
            <a:ext cx="11792474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8816" tIns="4572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연속해서 스킬공격을 하면 자원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(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)</a:t>
            </a: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을 획득 </a:t>
            </a:r>
            <a:endParaRPr kumimoji="0" lang="ko-KR" altLang="ko-KR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charset="-127"/>
              <a:ea typeface="맑은 고딕" charset="-127"/>
              <a:cs typeface="Times New Roman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 </a:t>
            </a:r>
            <a:r>
              <a:rPr kumimoji="0" lang="en-US" altLang="ko-KR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-</a:t>
            </a:r>
            <a:r>
              <a: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 끊임없이 공격을 하는 즐거움 부여</a:t>
            </a:r>
            <a:endParaRPr lang="ko-KR" altLang="ko-KR" sz="2800" dirty="0">
              <a:solidFill>
                <a:schemeClr val="bg1">
                  <a:lumMod val="50000"/>
                </a:schemeClr>
              </a:solidFill>
              <a:latin typeface="맑은 고딕" charset="-127"/>
              <a:cs typeface="Times New Roman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61250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>
            <a:off x="1421845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H="1">
            <a:off x="761250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20092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8" y="4641779"/>
            <a:ext cx="2123964" cy="121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0" y="4384395"/>
            <a:ext cx="1494806" cy="18090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38" y="4384395"/>
            <a:ext cx="1494806" cy="18090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90345" y="2887215"/>
            <a:ext cx="1321188" cy="132118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365093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2990345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4918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연결선[R] 17"/>
          <p:cNvCxnSpPr>
            <a:stCxn id="32" idx="4"/>
          </p:cNvCxnSpPr>
          <p:nvPr/>
        </p:nvCxnSpPr>
        <p:spPr>
          <a:xfrm>
            <a:off x="6076333" y="3849562"/>
            <a:ext cx="0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 flipH="1">
            <a:off x="5415738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74580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87553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5415738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15" y="4641779"/>
            <a:ext cx="2123964" cy="121043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 flipH="1">
            <a:off x="7794584" y="354780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15342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8466399" y="289436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779458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64" y="4384395"/>
            <a:ext cx="1494806" cy="1809098"/>
          </a:xfrm>
          <a:prstGeom prst="rect">
            <a:avLst/>
          </a:prstGeom>
        </p:spPr>
      </p:pic>
      <p:cxnSp>
        <p:nvCxnSpPr>
          <p:cNvPr id="29" name="직선 연결선[R] 28"/>
          <p:cNvCxnSpPr/>
          <p:nvPr/>
        </p:nvCxnSpPr>
        <p:spPr>
          <a:xfrm>
            <a:off x="10769959" y="2887215"/>
            <a:ext cx="0" cy="13211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 flipH="1" flipV="1">
            <a:off x="10109364" y="354780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0781179" y="289436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109364" y="288721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타원 32"/>
          <p:cNvSpPr/>
          <p:nvPr/>
        </p:nvSpPr>
        <p:spPr>
          <a:xfrm>
            <a:off x="10468206" y="324605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2179611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4883278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/>
          <p:cNvSpPr/>
          <p:nvPr/>
        </p:nvSpPr>
        <p:spPr>
          <a:xfrm>
            <a:off x="6910544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오른쪽 화살표[R] 36"/>
          <p:cNvSpPr/>
          <p:nvPr/>
        </p:nvSpPr>
        <p:spPr>
          <a:xfrm>
            <a:off x="9641820" y="5087691"/>
            <a:ext cx="532460" cy="40250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연결선[R] 37"/>
          <p:cNvCxnSpPr/>
          <p:nvPr/>
        </p:nvCxnSpPr>
        <p:spPr>
          <a:xfrm flipH="1">
            <a:off x="11071711" y="354780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stCxn id="34" idx="0"/>
            <a:endCxn id="32" idx="0"/>
          </p:cNvCxnSpPr>
          <p:nvPr/>
        </p:nvCxnSpPr>
        <p:spPr>
          <a:xfrm>
            <a:off x="6076332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39" idx="4"/>
            <a:endCxn id="41" idx="4"/>
          </p:cNvCxnSpPr>
          <p:nvPr/>
        </p:nvCxnSpPr>
        <p:spPr>
          <a:xfrm flipH="1">
            <a:off x="845517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/>
          <p:cNvCxnSpPr>
            <a:stCxn id="41" idx="0"/>
            <a:endCxn id="39" idx="0"/>
          </p:cNvCxnSpPr>
          <p:nvPr/>
        </p:nvCxnSpPr>
        <p:spPr>
          <a:xfrm>
            <a:off x="8455178" y="288721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설명선 1[L] 1"/>
          <p:cNvSpPr/>
          <p:nvPr/>
        </p:nvSpPr>
        <p:spPr>
          <a:xfrm>
            <a:off x="3457486" y="4244818"/>
            <a:ext cx="1853648" cy="666881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ysClr val="windowText" lastClr="000000"/>
                </a:solidFill>
              </a:rPr>
              <a:t>발열 획득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2" name="설명선 1[L] 41"/>
          <p:cNvSpPr/>
          <p:nvPr/>
        </p:nvSpPr>
        <p:spPr>
          <a:xfrm>
            <a:off x="8292837" y="4244818"/>
            <a:ext cx="1853648" cy="842873"/>
          </a:xfrm>
          <a:prstGeom prst="borderCallout1">
            <a:avLst>
              <a:gd name="adj1" fmla="val -18598"/>
              <a:gd name="adj2" fmla="val 93561"/>
              <a:gd name="adj3" fmla="val -136485"/>
              <a:gd name="adj4" fmla="val 147664"/>
            </a:avLst>
          </a:prstGeom>
          <a:solidFill>
            <a:schemeClr val="bg1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발열 </a:t>
            </a:r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단계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달성</a:t>
            </a:r>
            <a:endParaRPr kumimoji="1" lang="en-US" altLang="ko-KR" sz="2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867846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4" name="텍스트 상자 43"/>
          <p:cNvSpPr txBox="1"/>
          <p:nvPr/>
        </p:nvSpPr>
        <p:spPr>
          <a:xfrm>
            <a:off x="3072453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5" name="텍스트 상자 44"/>
          <p:cNvSpPr txBox="1"/>
          <p:nvPr/>
        </p:nvSpPr>
        <p:spPr>
          <a:xfrm>
            <a:off x="5540105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7912400" y="620302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스킬사용</a:t>
            </a:r>
            <a:endParaRPr kumimoji="1" lang="ko-KR" altLang="en-US" dirty="0"/>
          </a:p>
        </p:txBody>
      </p:sp>
      <p:sp>
        <p:nvSpPr>
          <p:cNvPr id="47" name="텍스트 상자 46"/>
          <p:cNvSpPr txBox="1"/>
          <p:nvPr/>
        </p:nvSpPr>
        <p:spPr>
          <a:xfrm>
            <a:off x="10122970" y="61934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전투상태</a:t>
            </a:r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 flipH="1">
            <a:off x="10769958" y="384956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42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587348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smtClean="0">
                <a:solidFill>
                  <a:schemeClr val="bg1"/>
                </a:solidFill>
              </a:rPr>
              <a:t>궁극기 시스템</a:t>
            </a:r>
            <a:endParaRPr lang="en-US" altLang="ko-KR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955176" y="1452972"/>
            <a:ext cx="1142177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224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생성된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발열을 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소모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해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발동하는 직업 고유의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charset="-127"/>
                <a:ea typeface="맑은 고딕" charset="-127"/>
                <a:cs typeface="Times New Roman" charset="0"/>
              </a:rPr>
              <a:t>필살기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351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3" name="원형 2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[R] 12"/>
          <p:cNvCxnSpPr>
            <a:stCxn id="7" idx="0"/>
            <a:endCxn id="7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7" idx="6"/>
            <a:endCxn id="7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20" name="타원 19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21" name="원형 20"/>
          <p:cNvSpPr/>
          <p:nvPr/>
        </p:nvSpPr>
        <p:spPr>
          <a:xfrm rot="16200000">
            <a:off x="917492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[R] 21"/>
          <p:cNvCxnSpPr>
            <a:stCxn id="20" idx="0"/>
            <a:endCxn id="20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>
            <a:stCxn id="20" idx="6"/>
            <a:endCxn id="20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지연 18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지연 2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지연 2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[P] 3"/>
          <p:cNvSpPr/>
          <p:nvPr/>
        </p:nvSpPr>
        <p:spPr>
          <a:xfrm>
            <a:off x="278779" y="354378"/>
            <a:ext cx="5971896" cy="906386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bg1"/>
                </a:solidFill>
              </a:rPr>
              <a:t>그리고 이런 그래픽</a:t>
            </a:r>
            <a:endParaRPr lang="en-US" altLang="ko-K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" y="2062379"/>
            <a:ext cx="5884148" cy="3309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2062379"/>
            <a:ext cx="6068028" cy="33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8122</TotalTime>
  <Words>865</Words>
  <Application>Microsoft Macintosh PowerPoint</Application>
  <PresentationFormat>와이드스크린</PresentationFormat>
  <Paragraphs>395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AppleGothic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1800</cp:revision>
  <cp:lastPrinted>2016-05-19T07:43:09Z</cp:lastPrinted>
  <dcterms:created xsi:type="dcterms:W3CDTF">2016-04-26T05:01:04Z</dcterms:created>
  <dcterms:modified xsi:type="dcterms:W3CDTF">2016-11-28T01:50:24Z</dcterms:modified>
</cp:coreProperties>
</file>